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83" r:id="rId4"/>
    <p:sldId id="276" r:id="rId5"/>
    <p:sldId id="282" r:id="rId6"/>
    <p:sldId id="278" r:id="rId7"/>
    <p:sldId id="288" r:id="rId8"/>
    <p:sldId id="265" r:id="rId9"/>
    <p:sldId id="392" r:id="rId10"/>
    <p:sldId id="289" r:id="rId11"/>
    <p:sldId id="394" r:id="rId12"/>
    <p:sldId id="393" r:id="rId13"/>
    <p:sldId id="396" r:id="rId14"/>
    <p:sldId id="397" r:id="rId15"/>
    <p:sldId id="398" r:id="rId16"/>
    <p:sldId id="275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ECFF"/>
    <a:srgbClr val="FFCCFF"/>
    <a:srgbClr val="00CC66"/>
    <a:srgbClr val="00FF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6" autoAdjust="0"/>
    <p:restoredTop sz="94660"/>
  </p:normalViewPr>
  <p:slideViewPr>
    <p:cSldViewPr>
      <p:cViewPr varScale="1">
        <p:scale>
          <a:sx n="61" d="100"/>
          <a:sy n="61" d="100"/>
        </p:scale>
        <p:origin x="163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84615384615385"/>
          <c:y val="0.32417582417582419"/>
          <c:w val="0.4532967032967033"/>
          <c:h val="0.36263736263736263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COMUNICAZIONE</c:v>
                </c:pt>
              </c:strCache>
            </c:strRef>
          </c:tx>
          <c:spPr>
            <a:solidFill>
              <a:schemeClr val="accent1"/>
            </a:solidFill>
            <a:ln w="21954">
              <a:solidFill>
                <a:schemeClr val="tx1"/>
              </a:solidFill>
              <a:prstDash val="solid"/>
            </a:ln>
          </c:spPr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634-4EE4-A249-60F75AC920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634-4EE4-A249-60F75AC920B8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634-4EE4-A249-60F75AC920B8}"/>
              </c:ext>
            </c:extLst>
          </c:dPt>
          <c:dLbls>
            <c:numFmt formatCode="0%" sourceLinked="0"/>
            <c:spPr>
              <a:noFill/>
              <a:ln w="4390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Verbale</c:v>
                </c:pt>
                <c:pt idx="1">
                  <c:v>Paraverbale</c:v>
                </c:pt>
                <c:pt idx="2">
                  <c:v>Non-verbale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0.38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34-4EE4-A249-60F75AC920B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21954">
              <a:solidFill>
                <a:schemeClr val="tx1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chemeClr val="accent1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B634-4EE4-A249-60F75AC920B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5-B634-4EE4-A249-60F75AC920B8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B634-4EE4-A249-60F75AC920B8}"/>
              </c:ext>
            </c:extLst>
          </c:dPt>
          <c:dLbls>
            <c:numFmt formatCode="0%" sourceLinked="0"/>
            <c:spPr>
              <a:noFill/>
              <a:ln w="4390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Verbale</c:v>
                </c:pt>
                <c:pt idx="1">
                  <c:v>Paraverbale</c:v>
                </c:pt>
                <c:pt idx="2">
                  <c:v>Non-verbale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7-B634-4EE4-A249-60F75AC920B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21954">
              <a:solidFill>
                <a:schemeClr val="tx1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chemeClr val="accent1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B634-4EE4-A249-60F75AC920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1954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634-4EE4-A249-60F75AC920B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A-B634-4EE4-A249-60F75AC920B8}"/>
              </c:ext>
            </c:extLst>
          </c:dPt>
          <c:dLbls>
            <c:numFmt formatCode="0%" sourceLinked="0"/>
            <c:spPr>
              <a:noFill/>
              <a:ln w="4390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Verbale</c:v>
                </c:pt>
                <c:pt idx="1">
                  <c:v>Paraverbale</c:v>
                </c:pt>
                <c:pt idx="2">
                  <c:v>Non-verbale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B-B634-4EE4-A249-60F75AC920B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43909">
          <a:noFill/>
        </a:ln>
      </c:spPr>
    </c:plotArea>
    <c:legend>
      <c:legendPos val="r"/>
      <c:layout>
        <c:manualLayout>
          <c:xMode val="edge"/>
          <c:yMode val="edge"/>
          <c:x val="0.75549450549450547"/>
          <c:y val="0.34065934065934067"/>
          <c:w val="0.23076923076923078"/>
          <c:h val="0.31868131868131866"/>
        </c:manualLayout>
      </c:layout>
      <c:overlay val="0"/>
      <c:spPr>
        <a:solidFill>
          <a:schemeClr val="bg1"/>
        </a:solidFill>
        <a:ln w="5489">
          <a:solidFill>
            <a:schemeClr val="tx1"/>
          </a:solidFill>
          <a:prstDash val="solid"/>
        </a:ln>
      </c:spPr>
      <c:txPr>
        <a:bodyPr/>
        <a:lstStyle/>
        <a:p>
          <a:pPr>
            <a:defRPr sz="1271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8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7EDCA-16BA-4832-9576-2CCACBD2221B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C8E9E-57F2-46B9-A3B1-93516E7621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11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0"/>
          <p:cNvSpPr txBox="1">
            <a:spLocks noGrp="1" noChangeArrowheads="1"/>
          </p:cNvSpPr>
          <p:nvPr/>
        </p:nvSpPr>
        <p:spPr bwMode="auto">
          <a:xfrm>
            <a:off x="3886908" y="8687750"/>
            <a:ext cx="2948238" cy="43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/>
            <a:fld id="{E5F9862F-4B81-4D96-8A84-B20E7DCA6832}" type="slidenum">
              <a:rPr lang="en-GB" altLang="it-IT" sz="900">
                <a:solidFill>
                  <a:srgbClr val="000000"/>
                </a:solidFill>
                <a:cs typeface="Arial Unicode MS" pitchFamily="34" charset="0"/>
              </a:rPr>
              <a:pPr algn="r"/>
              <a:t>2</a:t>
            </a:fld>
            <a:endParaRPr lang="en-GB" altLang="it-IT" sz="900">
              <a:solidFill>
                <a:srgbClr val="000000"/>
              </a:solidFill>
              <a:cs typeface="Arial Unicode MS" pitchFamily="34" charset="0"/>
            </a:endParaRPr>
          </a:p>
        </p:txBody>
      </p:sp>
      <p:sp>
        <p:nvSpPr>
          <p:cNvPr id="520195" name="Text Box 1"/>
          <p:cNvSpPr txBox="1">
            <a:spLocks noChangeArrowheads="1"/>
          </p:cNvSpPr>
          <p:nvPr/>
        </p:nvSpPr>
        <p:spPr bwMode="auto">
          <a:xfrm>
            <a:off x="3886907" y="8687751"/>
            <a:ext cx="2962930" cy="45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r"/>
            <a:fld id="{8E1E5868-763D-492C-A099-121BA8AEDB9D}" type="slidenum">
              <a:rPr lang="en-GB" altLang="it-IT" sz="900">
                <a:solidFill>
                  <a:srgbClr val="000000"/>
                </a:solidFill>
                <a:cs typeface="Arial Unicode MS" pitchFamily="34" charset="0"/>
              </a:rPr>
              <a:pPr algn="r"/>
              <a:t>2</a:t>
            </a:fld>
            <a:endParaRPr lang="en-GB" altLang="it-IT" sz="900">
              <a:solidFill>
                <a:srgbClr val="000000"/>
              </a:solidFill>
              <a:cs typeface="Arial Unicode MS" pitchFamily="34" charset="0"/>
            </a:endParaRPr>
          </a:p>
        </p:txBody>
      </p:sp>
      <p:sp>
        <p:nvSpPr>
          <p:cNvPr id="520196" name="Text Box 2"/>
          <p:cNvSpPr txBox="1">
            <a:spLocks noChangeArrowheads="1"/>
          </p:cNvSpPr>
          <p:nvPr/>
        </p:nvSpPr>
        <p:spPr bwMode="auto">
          <a:xfrm>
            <a:off x="2017731" y="685838"/>
            <a:ext cx="2822538" cy="342918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endParaRPr lang="it-IT" altLang="it-IT" sz="3200">
              <a:cs typeface="Arial Unicode MS" pitchFamily="34" charset="0"/>
            </a:endParaRPr>
          </a:p>
        </p:txBody>
      </p:sp>
      <p:sp>
        <p:nvSpPr>
          <p:cNvPr id="520197" name="Rectangle 3"/>
          <p:cNvSpPr>
            <a:spLocks noGrp="1" noChangeArrowheads="1"/>
          </p:cNvSpPr>
          <p:nvPr>
            <p:ph type="body"/>
          </p:nvPr>
        </p:nvSpPr>
        <p:spPr>
          <a:xfrm>
            <a:off x="915816" y="4343144"/>
            <a:ext cx="5023105" cy="411355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5"/>
          <p:cNvSpPr txBox="1">
            <a:spLocks noGrp="1" noChangeArrowheads="1"/>
          </p:cNvSpPr>
          <p:nvPr/>
        </p:nvSpPr>
        <p:spPr bwMode="auto">
          <a:xfrm>
            <a:off x="3886522" y="8687678"/>
            <a:ext cx="2965057" cy="45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9pPr>
          </a:lstStyle>
          <a:p>
            <a:pPr algn="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474BBAED-54F3-439C-974E-4C73F222FD09}" type="slidenum">
              <a:rPr lang="en-GB" altLang="it-IT" sz="1200">
                <a:solidFill>
                  <a:srgbClr val="000000"/>
                </a:solidFill>
              </a:rPr>
              <a:pPr algn="r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3886522" y="8687678"/>
            <a:ext cx="2963452" cy="45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9pPr>
          </a:lstStyle>
          <a:p>
            <a:pPr algn="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9AE82B88-9FB0-41C2-A491-71F3857628FD}" type="slidenum">
              <a:rPr lang="en-GB" altLang="it-IT" sz="1200">
                <a:solidFill>
                  <a:srgbClr val="000000"/>
                </a:solidFill>
              </a:rPr>
              <a:pPr algn="r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2017910" y="685947"/>
            <a:ext cx="2822183" cy="342973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1pPr>
            <a:lvl2pPr marL="742950" indent="-285750"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2pPr>
            <a:lvl3pPr marL="1143000" indent="-228600"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3pPr>
            <a:lvl4pPr marL="1600200" indent="-228600"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4pPr>
            <a:lvl5pPr marL="2057400" indent="-228600"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chemeClr val="bg1"/>
                </a:solidFill>
                <a:latin typeface="Times New Roman" pitchFamily="18" charset="0"/>
                <a:cs typeface="Arial Unicode MS" pitchFamily="34" charset="0"/>
              </a:defRPr>
            </a:lvl9pPr>
          </a:lstStyle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 altLang="it-IT" sz="2500">
              <a:solidFill>
                <a:prstClr val="white"/>
              </a:solidFill>
            </a:endParaRP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/>
          </p:nvPr>
        </p:nvSpPr>
        <p:spPr>
          <a:xfrm>
            <a:off x="915042" y="4343839"/>
            <a:ext cx="5015073" cy="41054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3BF53-C6F2-4275-BDED-C87E5E4955D1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712788"/>
            <a:ext cx="4562475" cy="3421062"/>
          </a:xfrm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710" y="4348487"/>
            <a:ext cx="5019904" cy="4134626"/>
          </a:xfrm>
        </p:spPr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777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43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812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299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331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622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273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04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85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5900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06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B8048-2E8C-4252-92FA-6B33ADA70627}" type="datetimeFigureOut">
              <a:rPr lang="it-IT" smtClean="0"/>
              <a:t>23/10/2024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696B8-9436-4ACD-8375-12F061E065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51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0"/>
            <a:ext cx="7990656" cy="1268760"/>
          </a:xfrm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br>
              <a:rPr lang="it-IT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</a:br>
            <a:r>
              <a:rPr lang="it-IT" sz="3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Ascolto e sospensione del giudizio</a:t>
            </a:r>
            <a:br>
              <a:rPr lang="it-IT" b="1" dirty="0">
                <a:solidFill>
                  <a:schemeClr val="accent1"/>
                </a:solidFill>
                <a:latin typeface="Times New Roman" charset="0"/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211960" y="6208267"/>
            <a:ext cx="4733244" cy="605107"/>
          </a:xfrm>
        </p:spPr>
        <p:txBody>
          <a:bodyPr>
            <a:noAutofit/>
          </a:bodyPr>
          <a:lstStyle/>
          <a:p>
            <a:r>
              <a:rPr lang="it-IT" sz="2800" b="1" i="1" dirty="0">
                <a:solidFill>
                  <a:srgbClr val="FF0000"/>
                </a:solidFill>
              </a:rPr>
              <a:t>Dott.ssa Maria Maffia Russo</a:t>
            </a:r>
          </a:p>
        </p:txBody>
      </p:sp>
      <p:pic>
        <p:nvPicPr>
          <p:cNvPr id="8" name="Immagine 7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5EF735D1-D9FF-575B-5D51-D145806C4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6" y="1124745"/>
            <a:ext cx="7620701" cy="480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2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Text Box 4"/>
          <p:cNvSpPr txBox="1">
            <a:spLocks noChangeArrowheads="1"/>
          </p:cNvSpPr>
          <p:nvPr/>
        </p:nvSpPr>
        <p:spPr bwMode="auto">
          <a:xfrm>
            <a:off x="0" y="620688"/>
            <a:ext cx="8752863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2125"/>
              </a:spcBef>
              <a:buClr>
                <a:srgbClr val="00CC99"/>
              </a:buClr>
              <a:buFont typeface="Symbol" pitchFamily="18" charset="2"/>
              <a:buNone/>
            </a:pPr>
            <a:r>
              <a:rPr lang="en-GB" altLang="it-IT" sz="3200" b="1" i="1" dirty="0">
                <a:solidFill>
                  <a:srgbClr val="0033CC"/>
                </a:solidFill>
                <a:cs typeface="Arial Unicode MS" pitchFamily="34" charset="0"/>
              </a:rPr>
              <a:t>                    Le parole </a:t>
            </a:r>
            <a:r>
              <a:rPr lang="en-GB" altLang="it-IT" sz="3200" b="1" i="1" dirty="0" err="1">
                <a:solidFill>
                  <a:srgbClr val="0033CC"/>
                </a:solidFill>
                <a:cs typeface="Arial Unicode MS" pitchFamily="34" charset="0"/>
              </a:rPr>
              <a:t>delle</a:t>
            </a:r>
            <a:r>
              <a:rPr lang="en-GB" altLang="it-IT" sz="3200" b="1" i="1" dirty="0">
                <a:solidFill>
                  <a:srgbClr val="0033CC"/>
                </a:solidFill>
                <a:cs typeface="Arial Unicode MS" pitchFamily="34" charset="0"/>
              </a:rPr>
              <a:t> </a:t>
            </a:r>
            <a:r>
              <a:rPr lang="en-GB" altLang="it-IT" sz="3200" b="1" i="1" dirty="0" err="1">
                <a:solidFill>
                  <a:srgbClr val="0033CC"/>
                </a:solidFill>
                <a:cs typeface="Arial Unicode MS" pitchFamily="34" charset="0"/>
              </a:rPr>
              <a:t>donne</a:t>
            </a:r>
            <a:endParaRPr lang="en-GB" altLang="it-IT" sz="3200" b="1" i="1" dirty="0">
              <a:solidFill>
                <a:srgbClr val="0033CC"/>
              </a:solidFill>
              <a:cs typeface="Arial Unicode MS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34503E-AAAA-85F8-6E8E-3A4EB09E791B}"/>
              </a:ext>
            </a:extLst>
          </p:cNvPr>
          <p:cNvSpPr txBox="1"/>
          <p:nvPr/>
        </p:nvSpPr>
        <p:spPr>
          <a:xfrm>
            <a:off x="179512" y="1844824"/>
            <a:ext cx="75608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1800" b="1" i="1" dirty="0"/>
              <a:t>"</a:t>
            </a:r>
            <a:r>
              <a:rPr lang="it-IT" altLang="it-IT" sz="2000" b="1" i="1" dirty="0">
                <a:solidFill>
                  <a:srgbClr val="FF0000"/>
                </a:solidFill>
              </a:rPr>
              <a:t>Mi sembrava di essere sempre allo stesso giorno ed allo stesso punto" (53 anni, violenza fisica e psicologica da parte del marito)</a:t>
            </a:r>
          </a:p>
          <a:p>
            <a:endParaRPr lang="it-IT" altLang="it-IT" sz="2000" b="1" i="1" dirty="0">
              <a:solidFill>
                <a:srgbClr val="FF0000"/>
              </a:solidFill>
            </a:endParaRPr>
          </a:p>
          <a:p>
            <a:r>
              <a:rPr lang="it-IT" altLang="it-IT" sz="2000" b="1" i="1" dirty="0">
                <a:solidFill>
                  <a:srgbClr val="FF0000"/>
                </a:solidFill>
              </a:rPr>
              <a:t>"E' come una macchia d'olio che invade tutto" (45 anni, storia di violenza psicologica e  stalking grave da parte del marito )</a:t>
            </a:r>
          </a:p>
          <a:p>
            <a:endParaRPr lang="it-IT" altLang="it-IT" sz="2000" b="1" i="1" dirty="0">
              <a:solidFill>
                <a:srgbClr val="FF0000"/>
              </a:solidFill>
            </a:endParaRPr>
          </a:p>
          <a:p>
            <a:r>
              <a:rPr lang="it-IT" altLang="it-IT" sz="2000" b="1" i="1" dirty="0">
                <a:solidFill>
                  <a:srgbClr val="FF0000"/>
                </a:solidFill>
              </a:rPr>
              <a:t>"Lui gioca con la mia mente, ha dei poteri su di me: la sua aggressione verbale mi ha traumatizzata, per non sentirlo faccio quello che mi chiede" (36 anni, 14 anni di storia di violenza psicologica ed economica da parte del partner convivente)</a:t>
            </a:r>
          </a:p>
          <a:p>
            <a:endParaRPr lang="it-IT" altLang="it-IT" sz="2000" b="1" i="1" dirty="0">
              <a:solidFill>
                <a:srgbClr val="FF0000"/>
              </a:solidFill>
            </a:endParaRPr>
          </a:p>
          <a:p>
            <a:r>
              <a:rPr lang="it-IT" altLang="it-IT" sz="2000" b="1" i="1" dirty="0">
                <a:solidFill>
                  <a:srgbClr val="FF0000"/>
                </a:solidFill>
              </a:rPr>
              <a:t>"La mia vita è come il mio armadio: cerco di sistemarlo ma c'è sempre confusione e qualcosa fuori posto» (32 </a:t>
            </a:r>
            <a:r>
              <a:rPr lang="it-IT" altLang="it-IT" sz="2000" b="1" i="1" dirty="0" err="1">
                <a:solidFill>
                  <a:srgbClr val="FF0000"/>
                </a:solidFill>
              </a:rPr>
              <a:t>anni,storia</a:t>
            </a:r>
            <a:r>
              <a:rPr lang="it-IT" altLang="it-IT" sz="2000" b="1" i="1" dirty="0">
                <a:solidFill>
                  <a:srgbClr val="FF0000"/>
                </a:solidFill>
              </a:rPr>
              <a:t> di violenza fisica e psicologica da parte del partner).</a:t>
            </a:r>
            <a:endParaRPr lang="it-IT" sz="2000" dirty="0">
              <a:solidFill>
                <a:srgbClr val="FF0000"/>
              </a:solidFill>
            </a:endParaRPr>
          </a:p>
        </p:txBody>
      </p:sp>
      <p:pic>
        <p:nvPicPr>
          <p:cNvPr id="3" name="Immagine 2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E095D983-FA95-5C36-C47B-BBE7D8C16B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5768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024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F551754-20F1-0D1A-EBBE-4881AB64C7B3}"/>
              </a:ext>
            </a:extLst>
          </p:cNvPr>
          <p:cNvSpPr txBox="1"/>
          <p:nvPr/>
        </p:nvSpPr>
        <p:spPr>
          <a:xfrm>
            <a:off x="683568" y="908720"/>
            <a:ext cx="7848872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it-IT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relazioni minate</a:t>
            </a:r>
          </a:p>
          <a:p>
            <a:endParaRPr lang="it-IT" sz="2400" b="1" i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  <a:p>
            <a:pPr>
              <a:lnSpc>
                <a:spcPct val="200000"/>
              </a:lnSpc>
            </a:pPr>
            <a:r>
              <a:rPr lang="it-IT" dirty="0"/>
              <a:t> </a:t>
            </a:r>
            <a:r>
              <a:rPr lang="it-IT" i="1" dirty="0">
                <a:solidFill>
                  <a:srgbClr val="FF0000"/>
                </a:solidFill>
              </a:rPr>
              <a:t>Il maltrattante invade la mente della donna con pensieri, con ragionamenti, con schemi mentali che prendono vita autonoma dentro la vittima …</a:t>
            </a:r>
            <a:r>
              <a:rPr lang="it-IT" b="1" i="1" dirty="0">
                <a:solidFill>
                  <a:srgbClr val="002060"/>
                </a:solidFill>
              </a:rPr>
              <a:t>la donna si decentra da sé per aderire al mondo che il maltrattante le propone nel tentativo di prevenire o gestire le violenze.</a:t>
            </a:r>
          </a:p>
          <a:p>
            <a:pPr>
              <a:lnSpc>
                <a:spcPct val="200000"/>
              </a:lnSpc>
            </a:pPr>
            <a:endParaRPr lang="it-IT" i="1" dirty="0">
              <a:solidFill>
                <a:srgbClr val="FF0000"/>
              </a:solidFill>
            </a:endParaRPr>
          </a:p>
          <a:p>
            <a:r>
              <a:rPr lang="it-IT" sz="2000" b="1" i="1" dirty="0">
                <a:solidFill>
                  <a:srgbClr val="FF0000"/>
                </a:solidFill>
              </a:rPr>
              <a:t>                          Minate identità e sicurezza di base della donna</a:t>
            </a:r>
          </a:p>
          <a:p>
            <a:endParaRPr lang="it-IT" b="1" i="1" dirty="0">
              <a:solidFill>
                <a:srgbClr val="FF0000"/>
              </a:solidFill>
            </a:endParaRPr>
          </a:p>
          <a:p>
            <a:endParaRPr lang="it-IT" sz="2800" i="1" dirty="0">
              <a:solidFill>
                <a:srgbClr val="FF0000"/>
              </a:solidFill>
            </a:endParaRPr>
          </a:p>
          <a:p>
            <a:r>
              <a:rPr lang="it-IT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mal-adattamento sintomatico</a:t>
            </a:r>
            <a:endParaRPr lang="it-IT" sz="2800" dirty="0"/>
          </a:p>
          <a:p>
            <a:r>
              <a:rPr lang="it-IT" dirty="0"/>
              <a:t>                         </a:t>
            </a:r>
            <a:endParaRPr lang="it-IT" sz="2400" b="1" i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2F9D0F0F-7E3C-19FD-4608-0358BC3C8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5768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91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0ABA98C-334A-212C-D808-5497C0031F00}"/>
              </a:ext>
            </a:extLst>
          </p:cNvPr>
          <p:cNvSpPr txBox="1"/>
          <p:nvPr/>
        </p:nvSpPr>
        <p:spPr>
          <a:xfrm>
            <a:off x="277688" y="1628800"/>
            <a:ext cx="868680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it-IT" altLang="it-IT" sz="1800" dirty="0">
                <a:solidFill>
                  <a:srgbClr val="0070C0"/>
                </a:solidFill>
                <a:latin typeface="Formata LightCondensed"/>
                <a:cs typeface="Times New Roman" panose="02020603050405020304" pitchFamily="18" charset="0"/>
              </a:rPr>
              <a:t>                    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000" b="1" dirty="0">
              <a:solidFill>
                <a:prstClr val="black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altLang="it-IT" sz="2200" i="1" dirty="0">
                <a:solidFill>
                  <a:srgbClr val="FF0000"/>
                </a:solidFill>
                <a:latin typeface="Formata LightCondensed"/>
                <a:cs typeface="Times New Roman" panose="02020603050405020304" pitchFamily="18" charset="0"/>
              </a:rPr>
              <a:t>     Solitudine relazionale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2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altLang="it-IT" sz="2200" i="1" dirty="0">
                <a:solidFill>
                  <a:srgbClr val="FF0000"/>
                </a:solidFill>
                <a:latin typeface="Formata LightCondensed"/>
                <a:cs typeface="Times New Roman" panose="02020603050405020304" pitchFamily="18" charset="0"/>
              </a:rPr>
              <a:t>     Depauperamento delle proprie risorse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2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altLang="it-IT" sz="2200" i="1" dirty="0">
                <a:solidFill>
                  <a:srgbClr val="FF0000"/>
                </a:solidFill>
                <a:latin typeface="Formata LightCondensed"/>
                <a:cs typeface="Times New Roman" panose="02020603050405020304" pitchFamily="18" charset="0"/>
              </a:rPr>
              <a:t>     Riduzione delle aree di autentica espressione di sé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2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altLang="it-IT" sz="2200" i="1" dirty="0">
                <a:solidFill>
                  <a:srgbClr val="FF0000"/>
                </a:solidFill>
                <a:latin typeface="Formata LightCondensed"/>
                <a:cs typeface="Times New Roman" panose="02020603050405020304" pitchFamily="18" charset="0"/>
              </a:rPr>
              <a:t>     Atteggiamenti contraddittori e confusivi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2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0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it-IT" altLang="it-IT" sz="2000" i="1" dirty="0">
              <a:solidFill>
                <a:srgbClr val="FF0000"/>
              </a:solidFill>
              <a:latin typeface="Formata LightCondensed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altLang="it-IT" sz="2800" b="1" i="1" dirty="0">
                <a:solidFill>
                  <a:srgbClr val="0070C0"/>
                </a:solidFill>
                <a:latin typeface="Formata LightCondensed"/>
                <a:cs typeface="Times New Roman" panose="02020603050405020304" pitchFamily="18" charset="0"/>
              </a:rPr>
              <a:t>      </a:t>
            </a:r>
            <a:r>
              <a:rPr lang="it-IT" altLang="it-IT" sz="2800" b="1" i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Aspetti che rendono complicata la richiesta di aiuto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F6DC249-3A00-5BC2-D2BE-AE9A9FC68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24"/>
            <a:ext cx="8686800" cy="1080120"/>
          </a:xfrm>
        </p:spPr>
        <p:txBody>
          <a:bodyPr>
            <a:normAutofit fontScale="90000"/>
          </a:bodyPr>
          <a:lstStyle/>
          <a:p>
            <a:b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condizione di vittima</a:t>
            </a:r>
            <a:b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44E41EE4-BC08-28BB-D5BB-317CE254DB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5768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6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E38E738-D36B-BDB4-47D2-B94170F52F43}"/>
              </a:ext>
            </a:extLst>
          </p:cNvPr>
          <p:cNvSpPr txBox="1"/>
          <p:nvPr/>
        </p:nvSpPr>
        <p:spPr>
          <a:xfrm>
            <a:off x="683568" y="476672"/>
            <a:ext cx="7992888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Ostacoli allo svelare</a:t>
            </a:r>
          </a:p>
          <a:p>
            <a:endParaRPr 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  <a:p>
            <a:r>
              <a:rPr lang="it-IT" i="1" dirty="0">
                <a:solidFill>
                  <a:srgbClr val="FF0000"/>
                </a:solidFill>
              </a:rPr>
              <a:t>•  Vergogna e umiliazione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• La paura di non essere creduta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• Il dolore di mettere in parole il trauma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</a:t>
            </a:r>
          </a:p>
          <a:p>
            <a:r>
              <a:rPr lang="it-IT" i="1" dirty="0">
                <a:solidFill>
                  <a:srgbClr val="FF0000"/>
                </a:solidFill>
              </a:rPr>
              <a:t>• La paura che la rivelazione metta a rischio la sua sicurezza e di perdere il figlio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</a:t>
            </a:r>
          </a:p>
          <a:p>
            <a:r>
              <a:rPr lang="it-IT" i="1" dirty="0">
                <a:solidFill>
                  <a:srgbClr val="FF0000"/>
                </a:solidFill>
              </a:rPr>
              <a:t>• Ambivalenza, chiedere aiuto/sentimenti di protezione verso il compagno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</a:t>
            </a:r>
          </a:p>
          <a:p>
            <a:r>
              <a:rPr lang="it-IT" i="1" dirty="0">
                <a:solidFill>
                  <a:srgbClr val="FF0000"/>
                </a:solidFill>
              </a:rPr>
              <a:t>• Assenza di consapevolezza che i suoi sintomi psico-fisici siano  causati dallo stress del vivere in una relazione violenta </a:t>
            </a:r>
          </a:p>
        </p:txBody>
      </p:sp>
      <p:pic>
        <p:nvPicPr>
          <p:cNvPr id="2" name="Immagine 1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AC831891-2FBE-7D6D-513D-FA9113186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-35768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4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0EA23B-9ABF-2E6E-AAE2-E412E8858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i="1" dirty="0">
                <a:solidFill>
                  <a:srgbClr val="0070C0"/>
                </a:solidFill>
              </a:rPr>
              <a:t>La domanda di aiuto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9A20692-F432-427B-18F7-4987D9FB02F2}"/>
              </a:ext>
            </a:extLst>
          </p:cNvPr>
          <p:cNvSpPr txBox="1"/>
          <p:nvPr/>
        </p:nvSpPr>
        <p:spPr>
          <a:xfrm>
            <a:off x="899592" y="1931064"/>
            <a:ext cx="66247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 </a:t>
            </a:r>
            <a:r>
              <a:rPr lang="it-IT" sz="2400" i="1" dirty="0">
                <a:solidFill>
                  <a:srgbClr val="FF0000"/>
                </a:solidFill>
              </a:rPr>
              <a:t>L’uomo da “familiare” diventa “estraneo”,</a:t>
            </a:r>
          </a:p>
          <a:p>
            <a:r>
              <a:rPr lang="it-IT" sz="2400" i="1" dirty="0">
                <a:solidFill>
                  <a:srgbClr val="FF0000"/>
                </a:solidFill>
              </a:rPr>
              <a:t> un oggetto minaccioso</a:t>
            </a:r>
          </a:p>
          <a:p>
            <a:endParaRPr lang="it-IT" sz="2400" i="1" dirty="0">
              <a:solidFill>
                <a:srgbClr val="FF0000"/>
              </a:solidFill>
            </a:endParaRPr>
          </a:p>
          <a:p>
            <a:endParaRPr lang="it-IT" sz="2400" i="1" dirty="0">
              <a:solidFill>
                <a:srgbClr val="FF0000"/>
              </a:solidFill>
            </a:endParaRPr>
          </a:p>
          <a:p>
            <a:endParaRPr lang="it-IT" sz="2400" i="1" dirty="0">
              <a:solidFill>
                <a:srgbClr val="FF0000"/>
              </a:solidFill>
            </a:endParaRPr>
          </a:p>
          <a:p>
            <a:r>
              <a:rPr lang="it-IT" sz="2400" i="1" dirty="0">
                <a:solidFill>
                  <a:srgbClr val="FF0000"/>
                </a:solidFill>
              </a:rPr>
              <a:t>                       Il “velo cade” quando…..</a:t>
            </a:r>
          </a:p>
          <a:p>
            <a:endParaRPr lang="it-IT" sz="2400" i="1" dirty="0">
              <a:solidFill>
                <a:srgbClr val="FF0000"/>
              </a:solidFill>
            </a:endParaRPr>
          </a:p>
          <a:p>
            <a:endParaRPr lang="it-IT" sz="2400" i="1" dirty="0">
              <a:solidFill>
                <a:srgbClr val="FF0000"/>
              </a:solidFill>
            </a:endParaRPr>
          </a:p>
          <a:p>
            <a:endParaRPr lang="it-IT" sz="2400" i="1" dirty="0">
              <a:solidFill>
                <a:srgbClr val="FF0000"/>
              </a:solidFill>
            </a:endParaRPr>
          </a:p>
          <a:p>
            <a:r>
              <a:rPr lang="it-IT" sz="2400" i="1" dirty="0">
                <a:solidFill>
                  <a:srgbClr val="FF0000"/>
                </a:solidFill>
              </a:rPr>
              <a:t> Un evento banale, ma significativo</a:t>
            </a:r>
          </a:p>
          <a:p>
            <a:r>
              <a:rPr lang="it-IT" sz="2400" i="1" dirty="0">
                <a:solidFill>
                  <a:srgbClr val="FF0000"/>
                </a:solidFill>
              </a:rPr>
              <a:t> Pericolo per i figli</a:t>
            </a:r>
          </a:p>
          <a:p>
            <a:r>
              <a:rPr lang="it-IT" sz="2400" i="1" dirty="0">
                <a:solidFill>
                  <a:srgbClr val="FF0000"/>
                </a:solidFill>
              </a:rPr>
              <a:t> Pericolo per se stessa </a:t>
            </a:r>
          </a:p>
        </p:txBody>
      </p:sp>
      <p:pic>
        <p:nvPicPr>
          <p:cNvPr id="3" name="Immagine 2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B4A07E2C-3D4A-D539-7FB8-274CB813BC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1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C370C1-A129-838C-36C3-77E2A37E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Ascolto: il colloquio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0E4650-B4E4-4577-3D7F-D9B0A37A388E}"/>
              </a:ext>
            </a:extLst>
          </p:cNvPr>
          <p:cNvSpPr txBox="1"/>
          <p:nvPr/>
        </p:nvSpPr>
        <p:spPr>
          <a:xfrm>
            <a:off x="251520" y="2010968"/>
            <a:ext cx="1000911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it-IT" altLang="it-IT" sz="280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spetti materiali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it-IT" altLang="it-IT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Arial Unicode MS" pitchFamily="3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28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Arial Unicode MS" pitchFamily="32" charset="0"/>
              </a:rPr>
              <a:t>Ambiente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cs typeface="Arial Unicode MS" pitchFamily="32" charset="0"/>
              </a:rPr>
              <a:t>S</a:t>
            </a:r>
            <a:r>
              <a:rPr kumimoji="0" lang="it-IT" altLang="it-IT" sz="280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Arial Unicode MS" pitchFamily="32" charset="0"/>
              </a:rPr>
              <a:t>pazio</a:t>
            </a:r>
            <a:r>
              <a:rPr kumimoji="0" lang="it-IT" altLang="it-IT" sz="28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Arial Unicode MS" pitchFamily="32" charset="0"/>
              </a:rPr>
              <a:t> dedicato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cs typeface="Arial Unicode MS" pitchFamily="32" charset="0"/>
              </a:rPr>
              <a:t>I</a:t>
            </a:r>
            <a:r>
              <a:rPr kumimoji="0" lang="it-IT" altLang="it-IT" sz="280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Arial Unicode MS" pitchFamily="32" charset="0"/>
              </a:rPr>
              <a:t>nterruzioni</a:t>
            </a:r>
            <a:endParaRPr kumimoji="0" lang="it-IT" altLang="it-IT" sz="280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Arial Unicode MS" pitchFamily="3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Tempo dedicato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800" i="1" dirty="0">
              <a:solidFill>
                <a:srgbClr val="FF0000"/>
              </a:solidFill>
              <a:cs typeface="Arial Unicode MS" pitchFamily="32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400" i="1" dirty="0">
              <a:solidFill>
                <a:srgbClr val="0070C0"/>
              </a:solidFill>
              <a:cs typeface="Arial Unicode MS" pitchFamily="32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400" i="1" dirty="0">
                <a:solidFill>
                  <a:srgbClr val="0070C0"/>
                </a:solidFill>
                <a:cs typeface="Arial Unicode MS" pitchFamily="32" charset="0"/>
              </a:rPr>
              <a:t>            Senza rivelazione non c’è protezione, non c’è cura.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400" i="1" dirty="0">
                <a:solidFill>
                  <a:srgbClr val="0070C0"/>
                </a:solidFill>
                <a:cs typeface="Arial Unicode MS" pitchFamily="32" charset="0"/>
              </a:rPr>
              <a:t>Ma senza comprensione empatica e accettazione dell’ambivalenza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400" i="1" dirty="0">
                <a:solidFill>
                  <a:srgbClr val="0070C0"/>
                </a:solidFill>
                <a:cs typeface="Arial Unicode MS" pitchFamily="32" charset="0"/>
              </a:rPr>
              <a:t> non c’è rivelazione.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it-IT" altLang="it-IT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Arial Unicode MS" pitchFamily="32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1600" b="1" dirty="0">
              <a:solidFill>
                <a:srgbClr val="3333CC"/>
              </a:solidFill>
              <a:cs typeface="Arial Unicode MS" pitchFamily="32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81B21B-2149-EDD9-7B4F-034A2CC2F1CC}"/>
              </a:ext>
            </a:extLst>
          </p:cNvPr>
          <p:cNvSpPr txBox="1"/>
          <p:nvPr/>
        </p:nvSpPr>
        <p:spPr>
          <a:xfrm>
            <a:off x="4932040" y="2052217"/>
            <a:ext cx="35283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0070C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Arial Unicode MS" pitchFamily="32" charset="0"/>
              </a:rPr>
              <a:t>Aspetti immateriali</a:t>
            </a:r>
          </a:p>
          <a:p>
            <a:pPr lv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800" b="1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Arial Unicode MS" pitchFamily="3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Comprensione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Competenza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Conoscenza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2800" i="1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Consapevolezza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800" i="1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800" i="1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lvl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2800" i="1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Immagine 4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1A9A22BE-6A39-AE7D-149D-CF9E6FB1D6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17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 txBox="1">
            <a:spLocks noGrp="1"/>
          </p:cNvSpPr>
          <p:nvPr/>
        </p:nvSpPr>
        <p:spPr bwMode="auto">
          <a:xfrm>
            <a:off x="6553200" y="6248401"/>
            <a:ext cx="1896533" cy="45243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2FD09051-F453-4699-AB01-7C4FDB370B1E}" type="slidenum">
              <a:rPr lang="en-GB" sz="1400">
                <a:solidFill>
                  <a:srgbClr val="000000"/>
                </a:solidFill>
              </a:rPr>
              <a:pPr algn="r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1971ACD-7C76-0622-C2AD-F841DB346A23}"/>
              </a:ext>
            </a:extLst>
          </p:cNvPr>
          <p:cNvSpPr txBox="1"/>
          <p:nvPr/>
        </p:nvSpPr>
        <p:spPr>
          <a:xfrm>
            <a:off x="0" y="201415"/>
            <a:ext cx="6553200" cy="815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Ascolto che cura: il colloquio</a:t>
            </a:r>
          </a:p>
          <a:p>
            <a:pPr algn="ctr"/>
            <a:endParaRPr lang="it-IT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rgbClr val="FF0000"/>
                </a:solidFill>
              </a:rPr>
              <a:t>È saper mettere il silenziatore alla nostra voce interiore, </a:t>
            </a:r>
          </a:p>
          <a:p>
            <a:r>
              <a:rPr lang="it-IT" sz="2000" i="1" dirty="0">
                <a:solidFill>
                  <a:srgbClr val="FF0000"/>
                </a:solidFill>
              </a:rPr>
              <a:t>        sapere far parlare l’altro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000" i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rgbClr val="FF0000"/>
                </a:solidFill>
              </a:rPr>
              <a:t>È sapere dare messaggi come:</a:t>
            </a:r>
          </a:p>
          <a:p>
            <a:endParaRPr lang="it-IT" sz="2000" i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000" i="1" dirty="0">
              <a:solidFill>
                <a:srgbClr val="FF0000"/>
              </a:solidFill>
            </a:endParaRPr>
          </a:p>
          <a:p>
            <a:r>
              <a:rPr lang="it-IT" sz="1800" b="1" dirty="0"/>
              <a:t>                          </a:t>
            </a:r>
            <a:r>
              <a:rPr lang="it-IT" sz="2400" b="1" i="1" dirty="0">
                <a:solidFill>
                  <a:srgbClr val="0070C0"/>
                </a:solidFill>
              </a:rPr>
              <a:t>‘’ ti credo’’</a:t>
            </a:r>
          </a:p>
          <a:p>
            <a:r>
              <a:rPr lang="it-IT" sz="2400" b="1" i="1" dirty="0">
                <a:solidFill>
                  <a:srgbClr val="0070C0"/>
                </a:solidFill>
              </a:rPr>
              <a:t>                   ‘’ puoi parlare liberamente’’</a:t>
            </a:r>
          </a:p>
          <a:p>
            <a:r>
              <a:rPr lang="it-IT" sz="2400" b="1" i="1" dirty="0">
                <a:solidFill>
                  <a:srgbClr val="0070C0"/>
                </a:solidFill>
              </a:rPr>
              <a:t>                   ‘’ sono qui per </a:t>
            </a:r>
            <a:r>
              <a:rPr lang="it-IT" sz="2400" b="1" i="1" dirty="0" err="1">
                <a:solidFill>
                  <a:srgbClr val="0070C0"/>
                </a:solidFill>
              </a:rPr>
              <a:t>te’</a:t>
            </a:r>
            <a:r>
              <a:rPr lang="it-IT" sz="2400" b="1" i="1" dirty="0">
                <a:solidFill>
                  <a:srgbClr val="0070C0"/>
                </a:solidFill>
              </a:rPr>
              <a:t>’</a:t>
            </a:r>
          </a:p>
          <a:p>
            <a:endParaRPr lang="it-IT" b="1" dirty="0"/>
          </a:p>
          <a:p>
            <a:endParaRPr lang="it-IT" sz="1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rgbClr val="FF0000"/>
                </a:solidFill>
              </a:rPr>
              <a:t>È vedere le cose e gli eventi dalla prospettiva dell’altro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000" i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rgbClr val="FF0000"/>
                </a:solidFill>
              </a:rPr>
              <a:t>È saper comprendere il linguaggio delle emozioni.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000" i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rgbClr val="FF0000"/>
                </a:solidFill>
              </a:rPr>
              <a:t>È sapere che ci sono degli aspetti che rendono complicata la domanda di aiuto.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000" i="1" dirty="0">
              <a:solidFill>
                <a:srgbClr val="FF0000"/>
              </a:solidFill>
            </a:endParaRPr>
          </a:p>
          <a:p>
            <a:endParaRPr lang="it-IT" sz="2000" i="1" dirty="0">
              <a:solidFill>
                <a:srgbClr val="FF0000"/>
              </a:solidFill>
            </a:endParaRPr>
          </a:p>
          <a:p>
            <a:pPr algn="r"/>
            <a:endParaRPr lang="it-IT" sz="2000" b="1" dirty="0">
              <a:solidFill>
                <a:srgbClr val="FF0000"/>
              </a:solidFill>
            </a:endParaRPr>
          </a:p>
          <a:p>
            <a:pPr algn="r"/>
            <a:endParaRPr lang="it-IT" sz="1600" b="1" dirty="0">
              <a:solidFill>
                <a:srgbClr val="FF0000"/>
              </a:solidFill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C42FF6FF-67DC-E214-3629-0A45B1724E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5913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DC7D20-E7A1-44FE-8111-69793DEEABF9}"/>
              </a:ext>
            </a:extLst>
          </p:cNvPr>
          <p:cNvSpPr/>
          <p:nvPr/>
        </p:nvSpPr>
        <p:spPr>
          <a:xfrm>
            <a:off x="611560" y="179692"/>
            <a:ext cx="8352928" cy="5270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r>
              <a:rPr lang="it-IT" alt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comunicazione</a:t>
            </a: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endParaRPr lang="it-IT" alt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endParaRPr lang="it-IT" alt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endParaRPr lang="it-IT" alt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endParaRPr lang="it-IT" altLang="it-IT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r>
              <a:rPr lang="it-IT" altLang="it-IT" sz="2400" u="sng" dirty="0">
                <a:latin typeface="Formata LightCondensed"/>
              </a:rPr>
              <a:t>7 %  Verbale </a:t>
            </a:r>
            <a:r>
              <a:rPr lang="it-IT" altLang="it-IT" sz="2400" dirty="0">
                <a:latin typeface="Formata LightCondensed"/>
              </a:rPr>
              <a:t>=   le parole, il contenuto  «</a:t>
            </a:r>
            <a:r>
              <a:rPr lang="it-IT" altLang="it-IT" sz="2400" b="1" dirty="0">
                <a:latin typeface="Formata LightCondensed"/>
              </a:rPr>
              <a:t>COSA»</a:t>
            </a:r>
            <a:r>
              <a:rPr lang="it-IT" altLang="it-IT" sz="2400" dirty="0">
                <a:latin typeface="Formata LightCondensed"/>
              </a:rPr>
              <a:t> </a:t>
            </a: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r>
              <a:rPr lang="it-IT" altLang="it-IT" sz="2400" u="sng" dirty="0">
                <a:latin typeface="Formata LightCondensed"/>
              </a:rPr>
              <a:t>38 %  Paraverbale </a:t>
            </a:r>
            <a:r>
              <a:rPr lang="it-IT" altLang="it-IT" sz="2400" dirty="0">
                <a:latin typeface="Formata LightCondensed"/>
              </a:rPr>
              <a:t>=  le qualità vocali, tono della voce, timbro, ritmo, volume  «</a:t>
            </a:r>
            <a:r>
              <a:rPr lang="it-IT" altLang="it-IT" sz="2400" b="1" dirty="0">
                <a:latin typeface="Formata LightCondensed"/>
              </a:rPr>
              <a:t>COME»</a:t>
            </a:r>
          </a:p>
          <a:p>
            <a:pPr>
              <a:spcBef>
                <a:spcPts val="933"/>
              </a:spcBef>
              <a:buClr>
                <a:srgbClr val="000000"/>
              </a:buClr>
              <a:buSzPct val="100000"/>
              <a:defRPr/>
            </a:pPr>
            <a:r>
              <a:rPr lang="it-IT" altLang="it-IT" sz="2400" u="sng" dirty="0">
                <a:latin typeface="Formata LightCondensed"/>
              </a:rPr>
              <a:t>55 %  Comportamento non verbale </a:t>
            </a:r>
            <a:r>
              <a:rPr lang="it-IT" altLang="it-IT" sz="2400" dirty="0">
                <a:latin typeface="Formata LightCondensed"/>
              </a:rPr>
              <a:t>=  linguaggio del corpo, espressioni facciali, movimenti, gesticolazione,   postura, respirazione, emozioni  «</a:t>
            </a:r>
            <a:r>
              <a:rPr lang="it-IT" altLang="it-IT" sz="2400" b="1" dirty="0">
                <a:latin typeface="Formata LightCondensed"/>
              </a:rPr>
              <a:t>DIREZIONE»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5CBF64E2-12D7-4A2B-94CC-F8AD828CDE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766977"/>
              </p:ext>
            </p:extLst>
          </p:nvPr>
        </p:nvGraphicFramePr>
        <p:xfrm>
          <a:off x="-129728" y="-802764"/>
          <a:ext cx="6055161" cy="550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CDA4939-FD46-45EA-8BEE-3D5A332FF275}"/>
              </a:ext>
            </a:extLst>
          </p:cNvPr>
          <p:cNvSpPr txBox="1"/>
          <p:nvPr/>
        </p:nvSpPr>
        <p:spPr>
          <a:xfrm>
            <a:off x="608112" y="5517232"/>
            <a:ext cx="7559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altLang="it-IT" sz="2800" b="1" i="1">
                <a:solidFill>
                  <a:srgbClr val="FF0000"/>
                </a:solidFill>
                <a:latin typeface="Formata LightCondensed"/>
                <a:cs typeface="Arial Unicode MS" pitchFamily="32" charset="0"/>
              </a:rPr>
              <a:t>Linguaggio </a:t>
            </a:r>
            <a:r>
              <a:rPr lang="it-IT" altLang="it-IT" sz="2800" b="1" i="1" dirty="0">
                <a:solidFill>
                  <a:srgbClr val="FF0000"/>
                </a:solidFill>
                <a:latin typeface="Formata LightCondensed"/>
                <a:cs typeface="Arial Unicode MS" pitchFamily="32" charset="0"/>
              </a:rPr>
              <a:t>verbale chiaro</a:t>
            </a:r>
          </a:p>
          <a:p>
            <a:pPr lvl="0" algn="ctr"/>
            <a:r>
              <a:rPr lang="it-IT" altLang="it-IT" sz="2800" b="1" i="1" dirty="0">
                <a:solidFill>
                  <a:srgbClr val="FF0000"/>
                </a:solidFill>
                <a:latin typeface="Formata LightCondensed"/>
                <a:cs typeface="Arial Unicode MS" pitchFamily="32" charset="0"/>
              </a:rPr>
              <a:t> Linguaggio del corpo positivo  </a:t>
            </a:r>
          </a:p>
          <a:p>
            <a:endParaRPr lang="it-IT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D2E153-C663-4FD8-9D03-3ADC620E0D40}"/>
              </a:ext>
            </a:extLst>
          </p:cNvPr>
          <p:cNvSpPr txBox="1"/>
          <p:nvPr/>
        </p:nvSpPr>
        <p:spPr>
          <a:xfrm>
            <a:off x="1" y="-2667000"/>
            <a:ext cx="9136260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333" dirty="0"/>
              <a:t>LA COMUNICAZIONE</a:t>
            </a:r>
          </a:p>
        </p:txBody>
      </p:sp>
      <p:pic>
        <p:nvPicPr>
          <p:cNvPr id="6" name="Immagine 5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DBF35E62-4B10-5917-70C9-031C41A50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08" y="36421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26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13532B-179A-8085-78E9-32C3175B0A64}"/>
              </a:ext>
            </a:extLst>
          </p:cNvPr>
          <p:cNvSpPr txBox="1"/>
          <p:nvPr/>
        </p:nvSpPr>
        <p:spPr>
          <a:xfrm>
            <a:off x="0" y="188640"/>
            <a:ext cx="853244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L’ascolto che cura: il colloquio</a:t>
            </a:r>
          </a:p>
          <a:p>
            <a:pPr algn="ctr"/>
            <a:endParaRPr lang="it-IT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2000" b="1" dirty="0"/>
          </a:p>
          <a:p>
            <a:r>
              <a:rPr lang="it-IT" sz="2200" i="1" dirty="0">
                <a:solidFill>
                  <a:srgbClr val="FF0000"/>
                </a:solidFill>
              </a:rPr>
              <a:t>               È un processo complesso che richiede:</a:t>
            </a:r>
          </a:p>
          <a:p>
            <a:endParaRPr lang="it-IT" sz="2000" i="1" dirty="0">
              <a:solidFill>
                <a:srgbClr val="FF0000"/>
              </a:solidFill>
            </a:endParaRPr>
          </a:p>
          <a:p>
            <a:endParaRPr lang="it-IT" sz="2000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i="1" dirty="0">
                <a:solidFill>
                  <a:srgbClr val="FF0000"/>
                </a:solidFill>
              </a:rPr>
              <a:t>Intenzionalità e disponibilità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200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i="1" dirty="0">
                <a:solidFill>
                  <a:srgbClr val="FF0000"/>
                </a:solidFill>
              </a:rPr>
              <a:t>Conoscenza di se e della propria visione del mondo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200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i="1" dirty="0">
                <a:solidFill>
                  <a:srgbClr val="FF0000"/>
                </a:solidFill>
              </a:rPr>
              <a:t>Capacità di riconoscersi reciprocamente in una relazione di aiuto</a:t>
            </a:r>
          </a:p>
          <a:p>
            <a:endParaRPr lang="it-IT" sz="2200" i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i="1" dirty="0">
                <a:solidFill>
                  <a:srgbClr val="FF0000"/>
                </a:solidFill>
              </a:rPr>
              <a:t>Consapevolezza degli ostacoli alla comprensione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200" b="1" i="1" dirty="0">
              <a:solidFill>
                <a:srgbClr val="FF0000"/>
              </a:solidFill>
            </a:endParaRPr>
          </a:p>
          <a:p>
            <a:endParaRPr lang="it-IT" sz="2200" b="1" dirty="0"/>
          </a:p>
          <a:p>
            <a:r>
              <a:rPr lang="it-IT" altLang="it-IT" sz="2400" b="1" i="1" dirty="0">
                <a:solidFill>
                  <a:srgbClr val="0070C0"/>
                </a:solidFill>
                <a:latin typeface="Corbel Light" panose="020B0303020204020204" pitchFamily="34" charset="0"/>
              </a:rPr>
              <a:t>Prima di pretendere che la vittima parli occorre aiutarla a far emergere e ad elaborare gli ostacoli a parlare.</a:t>
            </a:r>
          </a:p>
          <a:p>
            <a:r>
              <a:rPr lang="it-IT" sz="2200" b="1" dirty="0">
                <a:solidFill>
                  <a:srgbClr val="FF0000"/>
                </a:solidFill>
              </a:rPr>
              <a:t> </a:t>
            </a:r>
            <a:endParaRPr lang="it-IT" sz="2200" dirty="0"/>
          </a:p>
        </p:txBody>
      </p:sp>
      <p:pic>
        <p:nvPicPr>
          <p:cNvPr id="4" name="Immagine 3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0F61B7D9-F945-7072-2355-2E0A2B32E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08" y="36421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7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9004C11-1242-0F59-08F3-141B7DB44571}"/>
              </a:ext>
            </a:extLst>
          </p:cNvPr>
          <p:cNvSpPr txBox="1"/>
          <p:nvPr/>
        </p:nvSpPr>
        <p:spPr>
          <a:xfrm>
            <a:off x="0" y="332656"/>
            <a:ext cx="8964488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altLang="it-IT" sz="2400" i="1" dirty="0">
              <a:solidFill>
                <a:srgbClr val="FF0000"/>
              </a:solidFill>
            </a:endParaRPr>
          </a:p>
          <a:p>
            <a:endParaRPr lang="it-IT" altLang="it-IT" sz="2400" i="1" dirty="0">
              <a:solidFill>
                <a:srgbClr val="FF0000"/>
              </a:solidFill>
            </a:endParaRPr>
          </a:p>
          <a:p>
            <a:endParaRPr lang="it-IT" altLang="it-IT" sz="2400" i="1" dirty="0">
              <a:solidFill>
                <a:srgbClr val="FF0000"/>
              </a:solidFill>
            </a:endParaRPr>
          </a:p>
          <a:p>
            <a:r>
              <a:rPr lang="it-IT" altLang="it-IT" sz="2400" i="1" dirty="0">
                <a:solidFill>
                  <a:srgbClr val="FF0000"/>
                </a:solidFill>
              </a:rPr>
              <a:t>Creare un ambiente supportivo e non giudicante</a:t>
            </a:r>
          </a:p>
          <a:p>
            <a:r>
              <a:rPr lang="it-IT" altLang="it-IT" sz="1800" dirty="0">
                <a:solidFill>
                  <a:srgbClr val="FF0000"/>
                </a:solidFill>
              </a:rPr>
              <a:t> </a:t>
            </a:r>
            <a:r>
              <a:rPr lang="it-IT" altLang="it-IT" dirty="0">
                <a:solidFill>
                  <a:srgbClr val="0033CC"/>
                </a:solidFill>
              </a:rPr>
              <a:t>L</a:t>
            </a:r>
            <a:r>
              <a:rPr lang="it-IT" altLang="it-IT" sz="1800" dirty="0">
                <a:solidFill>
                  <a:srgbClr val="0033CC"/>
                </a:solidFill>
              </a:rPr>
              <a:t>asciarla raccontare. Affermare in modo chiaro che nessuno merita di essere picchiato o violentato, al di là delle circostanze</a:t>
            </a:r>
          </a:p>
          <a:p>
            <a:endParaRPr lang="it-IT" altLang="it-IT" sz="1800" dirty="0">
              <a:solidFill>
                <a:srgbClr val="0033C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altLang="it-IT" sz="1800" dirty="0">
                <a:solidFill>
                  <a:srgbClr val="0033CC"/>
                </a:solidFill>
              </a:rPr>
              <a:t>Assicurare alla donna un ruolo di “vittima”, ovvero di non responsabilità rispetto all’accaduto</a:t>
            </a:r>
          </a:p>
          <a:p>
            <a:endParaRPr lang="it-IT" altLang="it-IT" dirty="0"/>
          </a:p>
          <a:p>
            <a:r>
              <a:rPr lang="it-IT" altLang="it-IT" sz="1800" dirty="0"/>
              <a:t>.</a:t>
            </a:r>
          </a:p>
          <a:p>
            <a:endParaRPr lang="it-IT" altLang="it-IT" dirty="0"/>
          </a:p>
          <a:p>
            <a:endParaRPr lang="it-IT" altLang="it-IT" sz="1800" dirty="0"/>
          </a:p>
          <a:p>
            <a:endParaRPr lang="it-IT" altLang="it-IT" dirty="0"/>
          </a:p>
          <a:p>
            <a:endParaRPr lang="it-IT" altLang="it-IT" sz="1800" dirty="0"/>
          </a:p>
          <a:p>
            <a:endParaRPr lang="it-IT" altLang="it-IT" dirty="0"/>
          </a:p>
          <a:p>
            <a:endParaRPr lang="it-IT" altLang="it-IT" sz="1800" dirty="0"/>
          </a:p>
          <a:p>
            <a:endParaRPr lang="it-IT" altLang="it-IT" dirty="0"/>
          </a:p>
          <a:p>
            <a:endParaRPr lang="it-IT" altLang="it-IT" sz="1800" dirty="0"/>
          </a:p>
          <a:p>
            <a:endParaRPr lang="it-IT" altLang="it-IT" dirty="0"/>
          </a:p>
          <a:p>
            <a:endParaRPr lang="it-IT" altLang="it-IT" sz="1800" dirty="0"/>
          </a:p>
          <a:p>
            <a:endParaRPr lang="it-IT" altLang="it-IT" sz="1800" dirty="0"/>
          </a:p>
          <a:p>
            <a:endParaRPr lang="it-IT" altLang="it-IT" sz="1800" dirty="0">
              <a:solidFill>
                <a:srgbClr val="0033CC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1EEBD2A-0AD6-4A78-2A01-880E8AC4456D}"/>
              </a:ext>
            </a:extLst>
          </p:cNvPr>
          <p:cNvSpPr txBox="1"/>
          <p:nvPr/>
        </p:nvSpPr>
        <p:spPr>
          <a:xfrm>
            <a:off x="1043608" y="332656"/>
            <a:ext cx="5814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colloquio:  raccomandazioni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9FDBDEC-CB97-2508-7228-03ABD2037BC0}"/>
              </a:ext>
            </a:extLst>
          </p:cNvPr>
          <p:cNvSpPr txBox="1"/>
          <p:nvPr/>
        </p:nvSpPr>
        <p:spPr>
          <a:xfrm>
            <a:off x="0" y="1340768"/>
            <a:ext cx="9360024" cy="516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it-IT" altLang="it-IT" dirty="0"/>
          </a:p>
          <a:p>
            <a:pPr>
              <a:lnSpc>
                <a:spcPct val="90000"/>
              </a:lnSpc>
            </a:pPr>
            <a:endParaRPr lang="it-IT" altLang="it-IT" dirty="0"/>
          </a:p>
          <a:p>
            <a:pPr>
              <a:lnSpc>
                <a:spcPct val="90000"/>
              </a:lnSpc>
            </a:pPr>
            <a:endParaRPr lang="it-IT" altLang="it-IT" sz="1800" dirty="0"/>
          </a:p>
          <a:p>
            <a:pPr>
              <a:lnSpc>
                <a:spcPct val="90000"/>
              </a:lnSpc>
            </a:pPr>
            <a:endParaRPr lang="it-IT" altLang="it-IT" dirty="0"/>
          </a:p>
          <a:p>
            <a:pPr>
              <a:lnSpc>
                <a:spcPct val="90000"/>
              </a:lnSpc>
            </a:pPr>
            <a:endParaRPr lang="it-IT" altLang="it-IT" sz="1800" dirty="0"/>
          </a:p>
          <a:p>
            <a:pPr>
              <a:lnSpc>
                <a:spcPct val="90000"/>
              </a:lnSpc>
            </a:pPr>
            <a:endParaRPr lang="it-IT" altLang="it-IT" dirty="0"/>
          </a:p>
          <a:p>
            <a:pPr>
              <a:lnSpc>
                <a:spcPct val="90000"/>
              </a:lnSpc>
            </a:pPr>
            <a:endParaRPr lang="it-IT" altLang="it-IT" dirty="0"/>
          </a:p>
          <a:p>
            <a:pPr>
              <a:lnSpc>
                <a:spcPct val="90000"/>
              </a:lnSpc>
            </a:pPr>
            <a:endParaRPr lang="it-IT" altLang="it-IT" sz="1800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sz="1800" dirty="0">
                <a:solidFill>
                  <a:srgbClr val="0033CC"/>
                </a:solidFill>
              </a:rPr>
              <a:t>Evitare interpretazioni psicologistiche e di mediazione che diano motivazioni e giustificazioni alla violenza maschile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33CC"/>
              </a:solidFill>
            </a:endParaRPr>
          </a:p>
          <a:p>
            <a:pPr>
              <a:lnSpc>
                <a:spcPct val="90000"/>
              </a:lnSpc>
            </a:pPr>
            <a:r>
              <a:rPr lang="it-IT" altLang="it-IT" sz="2400" i="1" dirty="0">
                <a:solidFill>
                  <a:srgbClr val="FF0000"/>
                </a:solidFill>
              </a:rPr>
              <a:t>Essere attenti ai «segnali di allerta»</a:t>
            </a:r>
            <a:endParaRPr lang="it-IT" altLang="it-IT" sz="2400" i="1" dirty="0">
              <a:solidFill>
                <a:srgbClr val="0033CC"/>
              </a:solidFill>
            </a:endParaRPr>
          </a:p>
          <a:p>
            <a:pPr>
              <a:lnSpc>
                <a:spcPct val="90000"/>
              </a:lnSpc>
            </a:pPr>
            <a:r>
              <a:rPr lang="it-IT" altLang="it-IT" dirty="0">
                <a:solidFill>
                  <a:srgbClr val="0033CC"/>
                </a:solidFill>
              </a:rPr>
              <a:t>Sebbene il modo migliore per scoprire la violenza domestica sia di fare domande dirette, molte lesioni dovrebbero sollevare il sospetto di abuso:</a:t>
            </a:r>
          </a:p>
          <a:p>
            <a:pPr>
              <a:lnSpc>
                <a:spcPct val="90000"/>
              </a:lnSpc>
            </a:pPr>
            <a:endParaRPr lang="it-IT" altLang="it-IT" dirty="0">
              <a:solidFill>
                <a:srgbClr val="0033CC"/>
              </a:solidFill>
            </a:endParaRP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33CC"/>
                </a:solidFill>
              </a:rPr>
              <a:t>complicazioni croniche e vaghe che non hanno una causa fisica evidente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33CC"/>
                </a:solidFill>
              </a:rPr>
              <a:t>lesioni che non trovano spiegazioni sul modo con cui sono procurate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33CC"/>
                </a:solidFill>
              </a:rPr>
              <a:t>lesioni fisiche durate la gravidanza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33CC"/>
                </a:solidFill>
              </a:rPr>
              <a:t>una storia di tentati suicidi o pensieri di suicidio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0033CC"/>
                </a:solidFill>
              </a:rPr>
              <a:t>un ritardo tra le lesioni e la ricerca di cure</a:t>
            </a:r>
          </a:p>
        </p:txBody>
      </p:sp>
      <p:pic>
        <p:nvPicPr>
          <p:cNvPr id="10" name="Immagine 9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FF9E3059-0A1C-8534-D5EE-565453C3C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82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90C476-3B13-3924-002C-53E56CF63088}"/>
              </a:ext>
            </a:extLst>
          </p:cNvPr>
          <p:cNvSpPr txBox="1"/>
          <p:nvPr/>
        </p:nvSpPr>
        <p:spPr>
          <a:xfrm>
            <a:off x="683568" y="116632"/>
            <a:ext cx="7200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colloquio:  raccomandazioni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76C8937-79F6-9562-557C-4E1A12680CF1}"/>
              </a:ext>
            </a:extLst>
          </p:cNvPr>
          <p:cNvSpPr txBox="1"/>
          <p:nvPr/>
        </p:nvSpPr>
        <p:spPr>
          <a:xfrm>
            <a:off x="467544" y="992635"/>
            <a:ext cx="799288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altLang="it-IT" sz="2400" i="1" dirty="0">
              <a:solidFill>
                <a:srgbClr val="FF0000"/>
              </a:solidFill>
            </a:endParaRPr>
          </a:p>
          <a:p>
            <a:r>
              <a:rPr lang="it-IT" altLang="it-IT" sz="2400" i="1" dirty="0">
                <a:solidFill>
                  <a:srgbClr val="FF0000"/>
                </a:solidFill>
              </a:rPr>
              <a:t>Non avere paure di fare domande</a:t>
            </a:r>
            <a:r>
              <a:rPr lang="it-IT" altLang="it-IT" sz="2400" dirty="0">
                <a:solidFill>
                  <a:srgbClr val="FF0000"/>
                </a:solidFill>
              </a:rPr>
              <a:t>.</a:t>
            </a:r>
          </a:p>
          <a:p>
            <a:endParaRPr lang="it-IT" altLang="it-IT" dirty="0">
              <a:solidFill>
                <a:srgbClr val="FF0000"/>
              </a:solidFill>
            </a:endParaRPr>
          </a:p>
          <a:p>
            <a:r>
              <a:rPr lang="it-IT" altLang="it-IT" sz="1800" dirty="0">
                <a:solidFill>
                  <a:srgbClr val="FF0000"/>
                </a:solidFill>
              </a:rPr>
              <a:t> </a:t>
            </a:r>
            <a:r>
              <a:rPr lang="it-IT" altLang="it-IT" dirty="0">
                <a:solidFill>
                  <a:srgbClr val="0033CC"/>
                </a:solidFill>
              </a:rPr>
              <a:t>Le </a:t>
            </a:r>
            <a:r>
              <a:rPr lang="it-IT" altLang="it-IT" sz="1800" dirty="0">
                <a:solidFill>
                  <a:srgbClr val="0033CC"/>
                </a:solidFill>
              </a:rPr>
              <a:t>donne vogliono parlare delle violenze  in modo diretto, molte sperano intimamente che qualcuno chieda loro qualcosa.</a:t>
            </a:r>
          </a:p>
          <a:p>
            <a:endParaRPr lang="it-IT" dirty="0">
              <a:solidFill>
                <a:srgbClr val="0033CC"/>
              </a:solidFill>
            </a:endParaRPr>
          </a:p>
          <a:p>
            <a:r>
              <a:rPr lang="it-IT" i="1" dirty="0">
                <a:solidFill>
                  <a:srgbClr val="FF0000"/>
                </a:solidFill>
              </a:rPr>
              <a:t>  Domande dirette….. </a:t>
            </a:r>
          </a:p>
          <a:p>
            <a:endParaRPr lang="it-IT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 </a:t>
            </a:r>
            <a:r>
              <a:rPr lang="it-IT" dirty="0">
                <a:solidFill>
                  <a:srgbClr val="0033CC"/>
                </a:solidFill>
              </a:rPr>
              <a:t>subisce violenza fisica dal suo compagno?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3CC"/>
                </a:solidFill>
              </a:rPr>
              <a:t> si trova coinvolta in una relazione in cui si è sentita trattata  male?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3CC"/>
                </a:solidFill>
              </a:rPr>
              <a:t>  il suo compagno l’ha mai costretta….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33CC"/>
              </a:solidFill>
            </a:endParaRPr>
          </a:p>
          <a:p>
            <a:pPr>
              <a:buClr>
                <a:schemeClr val="tx1"/>
              </a:buClr>
            </a:pPr>
            <a:r>
              <a:rPr lang="it-IT" altLang="it-IT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……. accompagnate da segnali di contatto</a:t>
            </a:r>
          </a:p>
          <a:p>
            <a:pPr>
              <a:buClr>
                <a:schemeClr val="tx1"/>
              </a:buClr>
            </a:pPr>
            <a:endParaRPr lang="it-IT" altLang="it-IT" sz="2000" i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it-IT" altLang="it-IT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it-IT" altLang="it-IT" sz="20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far percepire la propria presenza senza contribuire ai contenuti detti, sostenere la donna con atteggiamento partecipativo verbale e non-verbale.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it-IT" altLang="it-IT" sz="20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Si possono usare elementi </a:t>
            </a:r>
            <a:r>
              <a:rPr lang="it-IT" altLang="it-IT" sz="2000" dirty="0" err="1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paraverbali</a:t>
            </a:r>
            <a:r>
              <a:rPr lang="it-IT" altLang="it-IT" sz="20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it-IT" altLang="it-IT" sz="2000" dirty="0" err="1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mhm</a:t>
            </a:r>
            <a:r>
              <a:rPr lang="it-IT" altLang="it-IT" sz="20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 o parole di rinforzo (“certo”, “capisco”) per comunicare attenzione e vicinanza.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altLang="it-IT" sz="1800" dirty="0">
              <a:solidFill>
                <a:srgbClr val="0033CC"/>
              </a:solidFill>
            </a:endParaRPr>
          </a:p>
          <a:p>
            <a:endParaRPr lang="it-IT" altLang="it-IT" sz="1800" dirty="0">
              <a:solidFill>
                <a:srgbClr val="FF0000"/>
              </a:solidFill>
            </a:endParaRPr>
          </a:p>
        </p:txBody>
      </p:sp>
      <p:pic>
        <p:nvPicPr>
          <p:cNvPr id="6" name="Immagine 5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CAB00653-2547-F4CC-9F5C-C1E913BDE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37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92C58C-BCBB-E965-5068-4496D9016E43}"/>
              </a:ext>
            </a:extLst>
          </p:cNvPr>
          <p:cNvSpPr txBox="1"/>
          <p:nvPr/>
        </p:nvSpPr>
        <p:spPr>
          <a:xfrm>
            <a:off x="827584" y="3717032"/>
            <a:ext cx="60304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>
                <a:solidFill>
                  <a:srgbClr val="FF0000"/>
                </a:solidFill>
              </a:rPr>
              <a:t> </a:t>
            </a:r>
            <a:r>
              <a:rPr lang="it-IT" i="1" dirty="0"/>
              <a:t> </a:t>
            </a:r>
            <a:endParaRPr lang="it-IT" dirty="0">
              <a:solidFill>
                <a:srgbClr val="0033C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0033CC"/>
              </a:solidFill>
            </a:endParaRPr>
          </a:p>
          <a:p>
            <a:endParaRPr lang="it-IT" dirty="0">
              <a:solidFill>
                <a:srgbClr val="0033CC"/>
              </a:solidFill>
            </a:endParaRPr>
          </a:p>
          <a:p>
            <a:endParaRPr lang="it-IT" dirty="0">
              <a:solidFill>
                <a:srgbClr val="0033CC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EC4DDF-0ED8-38E3-8ED1-127EB859C550}"/>
              </a:ext>
            </a:extLst>
          </p:cNvPr>
          <p:cNvSpPr txBox="1"/>
          <p:nvPr/>
        </p:nvSpPr>
        <p:spPr>
          <a:xfrm>
            <a:off x="467544" y="1412776"/>
            <a:ext cx="63904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it-IT" altLang="it-IT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Domande indirette</a:t>
            </a:r>
            <a:r>
              <a:rPr lang="it-IT" altLang="it-IT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it-IT" altLang="it-IT" sz="1800" i="1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“</a:t>
            </a:r>
            <a:r>
              <a:rPr lang="it-IT" altLang="it-IT" sz="1800" i="1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 ho ben capito quanto lei ha detto</a:t>
            </a: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…….n</a:t>
            </a:r>
            <a:r>
              <a:rPr lang="it-IT" dirty="0">
                <a:solidFill>
                  <a:srgbClr val="0033CC"/>
                </a:solidFill>
              </a:rPr>
              <a:t>on so se è anche il suo caso, ma molte donne che vedo vivono situazioni di violenza…</a:t>
            </a:r>
          </a:p>
          <a:p>
            <a:pPr>
              <a:buFont typeface="Wingdings" panose="05000000000000000000" pitchFamily="2" charset="2"/>
              <a:buNone/>
            </a:pPr>
            <a:endParaRPr lang="it-IT" altLang="it-IT" sz="1800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“</a:t>
            </a:r>
            <a:r>
              <a:rPr lang="it-IT" altLang="it-IT" sz="1800" i="1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 altre parole lei vuol dire che</a:t>
            </a: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…….s</a:t>
            </a:r>
            <a:r>
              <a:rPr lang="it-IT" altLang="it-IT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pesso è molto geloso</a:t>
            </a:r>
          </a:p>
          <a:p>
            <a:pPr>
              <a:buFont typeface="Wingdings" panose="05000000000000000000" pitchFamily="2" charset="2"/>
              <a:buNone/>
            </a:pPr>
            <a:endParaRPr lang="it-IT" altLang="it-IT" sz="1800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“</a:t>
            </a:r>
            <a:r>
              <a:rPr lang="it-IT" altLang="it-IT" sz="1800" i="1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Dunque secondo il suo punto di vista….</a:t>
            </a:r>
            <a:r>
              <a:rPr lang="it-IT" altLang="it-IT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…</a:t>
            </a: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il suo compagno sembra molto preoccupato, può significare che si sente colpevole?</a:t>
            </a:r>
          </a:p>
          <a:p>
            <a:pPr>
              <a:buFont typeface="Wingdings" panose="05000000000000000000" pitchFamily="2" charset="2"/>
              <a:buNone/>
            </a:pPr>
            <a:endParaRPr lang="it-IT" altLang="it-IT" sz="1800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it-IT" altLang="it-IT" sz="1800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“</a:t>
            </a:r>
            <a:r>
              <a:rPr lang="it-IT" altLang="it-IT" sz="1800" i="1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Da quanto mi dice capisco che</a:t>
            </a:r>
            <a:r>
              <a:rPr lang="it-IT" altLang="it-IT" i="1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…….</a:t>
            </a:r>
            <a:r>
              <a:rPr lang="it-IT" altLang="it-IT" dirty="0">
                <a:solidFill>
                  <a:srgbClr val="0033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sente di aver paura del suo compagno.</a:t>
            </a:r>
            <a:r>
              <a:rPr lang="it-IT" altLang="it-IT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marL="0" indent="0">
              <a:buClr>
                <a:schemeClr val="tx1"/>
              </a:buClr>
              <a:buNone/>
            </a:pPr>
            <a:endParaRPr lang="it-IT" altLang="it-IT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it-IT" altLang="it-IT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Servono a comunicare interesse e attenzione, confermare la comprensione, indurre  una riflessione ulteriore su quanto detto ed aprirsi a nuovi punti di vista.  Segnala il riconoscimento dei sentimenti dell’altr</a:t>
            </a:r>
            <a:r>
              <a:rPr lang="it-IT" altLang="it-IT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it-IT" altLang="it-IT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endParaRPr lang="it-IT" altLang="it-IT" sz="1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anose="05000000000000000000" pitchFamily="2" charset="2"/>
              <a:buNone/>
            </a:pPr>
            <a:endParaRPr lang="it-IT" altLang="it-IT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anose="05000000000000000000" pitchFamily="2" charset="2"/>
              <a:buNone/>
            </a:pPr>
            <a:endParaRPr lang="it-IT" dirty="0">
              <a:solidFill>
                <a:srgbClr val="0033CC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1B24A98-5F27-994E-274C-6329928C6A59}"/>
              </a:ext>
            </a:extLst>
          </p:cNvPr>
          <p:cNvSpPr txBox="1"/>
          <p:nvPr/>
        </p:nvSpPr>
        <p:spPr>
          <a:xfrm>
            <a:off x="467544" y="188640"/>
            <a:ext cx="6390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colloquio:  raccomandazioni</a:t>
            </a:r>
          </a:p>
        </p:txBody>
      </p:sp>
      <p:pic>
        <p:nvPicPr>
          <p:cNvPr id="10" name="Immagine 9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D62C785F-EC9D-FB56-6861-E61434F5B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18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1E5BA8-7953-A16D-57EB-CCB02D9AADF6}"/>
              </a:ext>
            </a:extLst>
          </p:cNvPr>
          <p:cNvSpPr txBox="1"/>
          <p:nvPr/>
        </p:nvSpPr>
        <p:spPr>
          <a:xfrm>
            <a:off x="179512" y="1"/>
            <a:ext cx="6192688" cy="7809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5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colloquio:  raccomandazioni</a:t>
            </a:r>
          </a:p>
          <a:p>
            <a:pPr algn="just">
              <a:lnSpc>
                <a:spcPct val="150000"/>
              </a:lnSpc>
            </a:pPr>
            <a:endParaRPr lang="it-IT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t-IT" altLang="it-IT" sz="2200" i="1" dirty="0">
                <a:solidFill>
                  <a:srgbClr val="FF0000"/>
                </a:solidFill>
              </a:rPr>
              <a:t>Valutare la situazione della donna rispetto ad un possibile pericolo: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3333CC"/>
                </a:solidFill>
                <a:cs typeface="Arial Unicode MS" pitchFamily="32" charset="0"/>
              </a:rPr>
              <a:t> </a:t>
            </a:r>
            <a:r>
              <a:rPr lang="it-IT" altLang="it-IT" dirty="0">
                <a:solidFill>
                  <a:srgbClr val="3333CC"/>
                </a:solidFill>
                <a:cs typeface="Arial Unicode MS" pitchFamily="32" charset="0"/>
              </a:rPr>
              <a:t>Valutare con la donna quale strada  è pronta a compiere,   tenendo conto della sua storia e dei suoi desideri.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3333CC"/>
                </a:solidFill>
                <a:cs typeface="Arial Unicode MS" pitchFamily="32" charset="0"/>
              </a:rPr>
              <a:t>In quale momento del ciclo della violenza si situa la richiesta di aiuto?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3333CC"/>
                </a:solidFill>
                <a:cs typeface="Arial Unicode MS" pitchFamily="32" charset="0"/>
              </a:rPr>
              <a:t>quale evoluzione ha conosciuto la coppia e la violenza nella storia della coppia?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3333CC"/>
                </a:solidFill>
                <a:cs typeface="Arial Unicode MS" pitchFamily="32" charset="0"/>
              </a:rPr>
              <a:t>importante e utile ricostruire e nominare i tipi di violenza e la loro gravità</a:t>
            </a:r>
          </a:p>
          <a:p>
            <a:pPr lvl="1"/>
            <a:r>
              <a:rPr lang="it-IT" altLang="it-IT" dirty="0">
                <a:solidFill>
                  <a:srgbClr val="3333CC"/>
                </a:solidFill>
                <a:cs typeface="Arial Unicode MS" pitchFamily="32" charset="0"/>
              </a:rPr>
              <a:t>. . </a:t>
            </a:r>
          </a:p>
          <a:p>
            <a:pPr algn="l"/>
            <a:r>
              <a:rPr lang="it-IT" altLang="it-IT" sz="2200" i="1" dirty="0">
                <a:solidFill>
                  <a:srgbClr val="FF0000"/>
                </a:solidFill>
                <a:cs typeface="Arial Unicode MS" pitchFamily="32" charset="0"/>
              </a:rPr>
              <a:t>Nel caso in cui la donna decida di tornare a casa è necessario sostenere la sua decisione ed aiutarla a trovare dei mezzi per la sicurezza sua e dei bambini (costruire con la donna uno scenario di protezione</a:t>
            </a:r>
            <a:r>
              <a:rPr lang="it-IT" altLang="it-IT" sz="1800" i="1" dirty="0">
                <a:solidFill>
                  <a:srgbClr val="FF0000"/>
                </a:solidFill>
                <a:cs typeface="Arial Unicode MS" pitchFamily="32" charset="0"/>
              </a:rPr>
              <a:t>)</a:t>
            </a:r>
          </a:p>
          <a:p>
            <a:pPr algn="just">
              <a:lnSpc>
                <a:spcPct val="150000"/>
              </a:lnSpc>
              <a:buFont typeface="Times New Roman" panose="02020603050405020304" pitchFamily="18" charset="0"/>
              <a:buNone/>
            </a:pPr>
            <a:endParaRPr lang="it-IT" altLang="it-IT" i="1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just">
              <a:lnSpc>
                <a:spcPct val="150000"/>
              </a:lnSpc>
              <a:buFont typeface="Times New Roman" panose="02020603050405020304" pitchFamily="18" charset="0"/>
              <a:buNone/>
            </a:pPr>
            <a:endParaRPr lang="it-IT" altLang="it-IT" i="1" dirty="0">
              <a:solidFill>
                <a:srgbClr val="0033CC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/>
            <a:endParaRPr lang="it-IT" altLang="it-IT" sz="2200" i="1" dirty="0">
              <a:solidFill>
                <a:srgbClr val="FF0000"/>
              </a:solidFill>
            </a:endParaRPr>
          </a:p>
          <a:p>
            <a:pPr algn="l"/>
            <a:endParaRPr lang="it-IT" altLang="it-IT" sz="1800" b="1" i="1" dirty="0">
              <a:solidFill>
                <a:srgbClr val="3333CC"/>
              </a:solidFill>
              <a:cs typeface="Arial Unicode MS" pitchFamily="32" charset="0"/>
            </a:endParaRPr>
          </a:p>
        </p:txBody>
      </p:sp>
      <p:pic>
        <p:nvPicPr>
          <p:cNvPr id="4" name="Immagine 3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BFDBEB63-6C52-F761-AC22-2FFD502D1D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4F3EC7-47E5-EA79-E5DB-E2396D35D442}"/>
              </a:ext>
            </a:extLst>
          </p:cNvPr>
          <p:cNvSpPr txBox="1"/>
          <p:nvPr/>
        </p:nvSpPr>
        <p:spPr>
          <a:xfrm>
            <a:off x="-540568" y="908720"/>
            <a:ext cx="739856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sz="1800" i="1" dirty="0">
                <a:solidFill>
                  <a:srgbClr val="FF0000"/>
                </a:solidFill>
              </a:rPr>
              <a:t>Il maltrattamento e la violenza vanno immediatamente fermati perché tendono ad  incrementarsi nel tempo ed a cronicizzarsi.</a:t>
            </a:r>
          </a:p>
          <a:p>
            <a:pPr lvl="1">
              <a:lnSpc>
                <a:spcPct val="90000"/>
              </a:lnSpc>
            </a:pPr>
            <a:r>
              <a:rPr lang="it-IT" altLang="it-IT" sz="1800" i="1" dirty="0">
                <a:solidFill>
                  <a:srgbClr val="FF0000"/>
                </a:solidFill>
              </a:rPr>
              <a:t> 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sz="1800" i="1" dirty="0">
                <a:solidFill>
                  <a:srgbClr val="FF0000"/>
                </a:solidFill>
              </a:rPr>
              <a:t>L’ assenza di reazione non provoca cambiamenti positivi.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it-IT" altLang="it-IT" sz="1800" i="1" dirty="0">
              <a:solidFill>
                <a:srgbClr val="FF0000"/>
              </a:solidFill>
            </a:endParaRP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sz="1800" i="1" dirty="0">
                <a:solidFill>
                  <a:srgbClr val="FF0000"/>
                </a:solidFill>
              </a:rPr>
              <a:t>Esistono gli strumenti giuridici da azionare subito per tutelarsi.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it-IT" altLang="it-IT" sz="1800" i="1" dirty="0">
              <a:solidFill>
                <a:srgbClr val="FF0000"/>
              </a:solidFill>
            </a:endParaRP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altLang="it-IT" sz="1800" i="1" dirty="0">
                <a:solidFill>
                  <a:srgbClr val="FF0000"/>
                </a:solidFill>
              </a:rPr>
              <a:t>E’ possibile, indipendentemente dalla separazione, chiedere immediatamente l’allontanamento del partner violento dalla casa familiare</a:t>
            </a:r>
            <a:r>
              <a:rPr lang="it-IT" altLang="it-IT" dirty="0">
                <a:solidFill>
                  <a:schemeClr val="accent2"/>
                </a:solidFill>
              </a:rPr>
              <a:t>.</a:t>
            </a:r>
            <a:endParaRPr lang="it-IT" altLang="it-IT" sz="1800" dirty="0">
              <a:solidFill>
                <a:schemeClr val="accent2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55284A5-D3C4-B0C6-784A-F0362E042697}"/>
              </a:ext>
            </a:extLst>
          </p:cNvPr>
          <p:cNvSpPr txBox="1"/>
          <p:nvPr/>
        </p:nvSpPr>
        <p:spPr>
          <a:xfrm>
            <a:off x="-540568" y="3844791"/>
            <a:ext cx="67687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altLang="it-IT" i="1" dirty="0">
                <a:solidFill>
                  <a:srgbClr val="FF0000"/>
                </a:solidFill>
              </a:rPr>
              <a:t>E’ importante confidarsi con amici, parenti, insegnanti dei propri figli, vicini di casa ed uscire dall’isolamento cui si è costrette.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altLang="it-IT" i="1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altLang="it-IT" i="1" dirty="0">
                <a:solidFill>
                  <a:srgbClr val="FF0000"/>
                </a:solidFill>
              </a:rPr>
              <a:t>E’ importante acquisire certificati medici in caso di lesioni fisiche o psichiche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altLang="it-IT" i="1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altLang="it-IT" i="1" dirty="0">
                <a:solidFill>
                  <a:srgbClr val="FF0000"/>
                </a:solidFill>
              </a:rPr>
              <a:t>Esiste la rete di protezione contro la violenza sulle donne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B867326-BAA4-7245-680B-338CEB153E96}"/>
              </a:ext>
            </a:extLst>
          </p:cNvPr>
          <p:cNvSpPr txBox="1"/>
          <p:nvPr/>
        </p:nvSpPr>
        <p:spPr>
          <a:xfrm>
            <a:off x="395536" y="332656"/>
            <a:ext cx="6462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Cosa devono sapere le donne</a:t>
            </a:r>
          </a:p>
        </p:txBody>
      </p:sp>
      <p:pic>
        <p:nvPicPr>
          <p:cNvPr id="8" name="Immagine 7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A4056D3A-A2F7-B731-23CF-27BC6DBEE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94"/>
            <a:ext cx="2915816" cy="19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scarpa, sandalo, calzature, tacchi alti&#10;&#10;Descrizione generata automaticamente">
            <a:extLst>
              <a:ext uri="{FF2B5EF4-FFF2-40B4-BE49-F238E27FC236}">
                <a16:creationId xmlns:a16="http://schemas.microsoft.com/office/drawing/2014/main" id="{544D276E-9E11-6D72-1E7C-99EC43232C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76" y="794"/>
            <a:ext cx="9203176" cy="537242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7260A3-2205-6F48-57FD-EF67137DC59A}"/>
              </a:ext>
            </a:extLst>
          </p:cNvPr>
          <p:cNvSpPr txBox="1"/>
          <p:nvPr/>
        </p:nvSpPr>
        <p:spPr>
          <a:xfrm>
            <a:off x="899592" y="5661248"/>
            <a:ext cx="74888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i="1" dirty="0">
                <a:solidFill>
                  <a:srgbClr val="FF0000"/>
                </a:solidFill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326493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1256</Words>
  <Application>Microsoft Office PowerPoint</Application>
  <PresentationFormat>Presentazione su schermo (4:3)</PresentationFormat>
  <Paragraphs>237</Paragraphs>
  <Slides>16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5" baseType="lpstr">
      <vt:lpstr>Arial</vt:lpstr>
      <vt:lpstr>Arial Unicode MS</vt:lpstr>
      <vt:lpstr>Calibri</vt:lpstr>
      <vt:lpstr>Corbel Light</vt:lpstr>
      <vt:lpstr>Formata LightCondensed</vt:lpstr>
      <vt:lpstr>Symbol</vt:lpstr>
      <vt:lpstr>Times New Roman</vt:lpstr>
      <vt:lpstr>Wingdings</vt:lpstr>
      <vt:lpstr>Tema di Office</vt:lpstr>
      <vt:lpstr> Ascolto e sospensione del giudizio </vt:lpstr>
      <vt:lpstr>Presentazione standard di PowerPoint</vt:lpstr>
      <vt:lpstr>Presentazione standard di PowerPoint</vt:lpstr>
      <vt:lpstr> La condizione di vittima </vt:lpstr>
      <vt:lpstr>Presentazione standard di PowerPoint</vt:lpstr>
      <vt:lpstr>La domanda di aiuto</vt:lpstr>
      <vt:lpstr>Ascolto: il colloquio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percorsi di uscita dalla violenza: la rete di protezione</dc:title>
  <dc:creator>maria</dc:creator>
  <cp:lastModifiedBy>lorenzo signorini</cp:lastModifiedBy>
  <cp:revision>127</cp:revision>
  <dcterms:created xsi:type="dcterms:W3CDTF">2015-11-21T12:29:14Z</dcterms:created>
  <dcterms:modified xsi:type="dcterms:W3CDTF">2024-10-23T16:51:52Z</dcterms:modified>
</cp:coreProperties>
</file>